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2" r:id="rId1"/>
  </p:sldMasterIdLst>
  <p:notesMasterIdLst>
    <p:notesMasterId r:id="rId2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4" r:id="rId14"/>
    <p:sldId id="281" r:id="rId15"/>
    <p:sldId id="278" r:id="rId16"/>
    <p:sldId id="279" r:id="rId17"/>
    <p:sldId id="275" r:id="rId18"/>
    <p:sldId id="276" r:id="rId19"/>
    <p:sldId id="277" r:id="rId20"/>
    <p:sldId id="280" r:id="rId21"/>
    <p:sldId id="270" r:id="rId22"/>
    <p:sldId id="271" r:id="rId23"/>
    <p:sldId id="272" r:id="rId24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C1439-1FB6-4C0F-BF36-777B5EBECC6D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2C3E3-22A7-4486-8DC1-E8375C04811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54516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2C3E3-22A7-4486-8DC1-E8375C048112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1251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2C3E3-22A7-4486-8DC1-E8375C048112}" type="slidenum">
              <a:rPr lang="lt-LT" smtClean="0"/>
              <a:t>23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76105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6638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90506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8275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73397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49512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96259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22583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98890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5445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4928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6002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0287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05422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4644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64948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2660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17DD2-281E-436E-B61B-72B945E07845}" type="datetimeFigureOut">
              <a:rPr lang="lt-LT" smtClean="0"/>
              <a:t>2025-08-18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6B2F7AC-05A3-4052-9FA9-8FCDD8A3B4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0566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ctrTitle"/>
          </p:nvPr>
        </p:nvSpPr>
        <p:spPr>
          <a:xfrm>
            <a:off x="1772816" y="4627984"/>
            <a:ext cx="9687133" cy="765109"/>
          </a:xfrm>
        </p:spPr>
        <p:txBody>
          <a:bodyPr/>
          <a:lstStyle/>
          <a:p>
            <a:pPr algn="ctr"/>
            <a:r>
              <a:rPr lang="lt-LT" sz="6600" b="1" i="1" dirty="0">
                <a:solidFill>
                  <a:srgbClr val="00B0F0"/>
                </a:solidFill>
                <a:latin typeface="Monotype Corsiva" panose="03010101010201010101" pitchFamily="66" charset="0"/>
              </a:rPr>
              <a:t>Ž</a:t>
            </a:r>
            <a:r>
              <a:rPr lang="lt-LT" sz="6600" b="1" i="1" cap="none" dirty="0">
                <a:solidFill>
                  <a:srgbClr val="00B0F0"/>
                </a:solidFill>
                <a:latin typeface="Monotype Corsiva" panose="03010101010201010101" pitchFamily="66" charset="0"/>
              </a:rPr>
              <a:t>aismė ir atradimai</a:t>
            </a:r>
            <a:r>
              <a:rPr lang="en-US" sz="6600" b="1" i="1" cap="none" dirty="0">
                <a:solidFill>
                  <a:srgbClr val="00B0F0"/>
                </a:solidFill>
                <a:latin typeface="Monotype Corsiva" panose="03010101010201010101" pitchFamily="66" charset="0"/>
              </a:rPr>
              <a:t/>
            </a:r>
            <a:br>
              <a:rPr lang="en-US" sz="6600" b="1" i="1" cap="none" dirty="0">
                <a:solidFill>
                  <a:srgbClr val="00B0F0"/>
                </a:solidFill>
                <a:latin typeface="Monotype Corsiva" panose="03010101010201010101" pitchFamily="66" charset="0"/>
              </a:rPr>
            </a:br>
            <a:r>
              <a:rPr lang="lt-LT" sz="6600" b="1" i="1" dirty="0">
                <a:solidFill>
                  <a:srgbClr val="00B0F0"/>
                </a:solidFill>
                <a:latin typeface="Monotype Corsiva" panose="03010101010201010101" pitchFamily="66" charset="0"/>
              </a:rPr>
              <a:t>„</a:t>
            </a:r>
            <a:r>
              <a:rPr lang="en-US" sz="6600" b="1" i="1" dirty="0">
                <a:solidFill>
                  <a:srgbClr val="00B0F0"/>
                </a:solidFill>
                <a:latin typeface="Monotype Corsiva" panose="03010101010201010101" pitchFamily="66" charset="0"/>
              </a:rPr>
              <a:t>Bitu</a:t>
            </a:r>
            <a:r>
              <a:rPr lang="lt-LT" sz="6600" b="1" i="1" dirty="0">
                <a:solidFill>
                  <a:srgbClr val="00B0F0"/>
                </a:solidFill>
                <a:latin typeface="Monotype Corsiva" panose="03010101010201010101" pitchFamily="66" charset="0"/>
              </a:rPr>
              <a:t>čių žadinimas“</a:t>
            </a:r>
            <a:br>
              <a:rPr lang="lt-LT" sz="6600" b="1" i="1" dirty="0">
                <a:solidFill>
                  <a:srgbClr val="00B0F0"/>
                </a:solidFill>
                <a:latin typeface="Monotype Corsiva" panose="03010101010201010101" pitchFamily="66" charset="0"/>
              </a:rPr>
            </a:br>
            <a:r>
              <a:rPr lang="lt-LT" sz="6600" b="1" i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                            </a:t>
            </a:r>
            <a:r>
              <a:rPr lang="lt-LT" sz="2800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Vyr. mokytoja  Marijona Gečienė</a:t>
            </a:r>
            <a:endParaRPr lang="lt-LT" sz="2800" b="1" i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" name="Paveikslėli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04" y="531846"/>
            <a:ext cx="2521390" cy="2521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1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6" r="15646" b="6583"/>
          <a:stretch/>
        </p:blipFill>
        <p:spPr>
          <a:xfrm rot="5127611">
            <a:off x="-270342" y="1086674"/>
            <a:ext cx="5764634" cy="430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6" r="19320"/>
          <a:stretch/>
        </p:blipFill>
        <p:spPr>
          <a:xfrm rot="5613025">
            <a:off x="6550563" y="1132790"/>
            <a:ext cx="5820543" cy="4478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8"/>
          <a:stretch/>
        </p:blipFill>
        <p:spPr>
          <a:xfrm>
            <a:off x="5438116" y="4913127"/>
            <a:ext cx="1133785" cy="1385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63744-5EAE-4049-9540-DA71E9145C43}"/>
              </a:ext>
            </a:extLst>
          </p:cNvPr>
          <p:cNvSpPr txBox="1"/>
          <p:nvPr/>
        </p:nvSpPr>
        <p:spPr>
          <a:xfrm>
            <a:off x="4854439" y="654993"/>
            <a:ext cx="23224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Žaisdami vaikai </a:t>
            </a:r>
            <a:r>
              <a:rPr lang="lt-L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imitavo </a:t>
            </a:r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medaus </a:t>
            </a:r>
            <a:r>
              <a:rPr lang="lt-L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rinkimo procesą </a:t>
            </a:r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 </a:t>
            </a:r>
            <a:r>
              <a:rPr lang="lt-L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gėlių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taip geriau suprasdami bičių veiklą.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0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" r="11157"/>
          <a:stretch/>
        </p:blipFill>
        <p:spPr>
          <a:xfrm rot="5400000">
            <a:off x="133738" y="843255"/>
            <a:ext cx="5840963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5" r="13606"/>
          <a:stretch/>
        </p:blipFill>
        <p:spPr>
          <a:xfrm rot="5400000">
            <a:off x="5953688" y="492008"/>
            <a:ext cx="5774186" cy="5947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28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0" r="17823"/>
          <a:stretch/>
        </p:blipFill>
        <p:spPr>
          <a:xfrm rot="5400000">
            <a:off x="479599" y="464238"/>
            <a:ext cx="5383363" cy="572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0" r="10340"/>
          <a:stretch/>
        </p:blipFill>
        <p:spPr>
          <a:xfrm rot="5400000">
            <a:off x="6241943" y="653433"/>
            <a:ext cx="5491390" cy="5454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330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0" r="14830"/>
          <a:stretch/>
        </p:blipFill>
        <p:spPr>
          <a:xfrm rot="5400000">
            <a:off x="2448553" y="-610998"/>
            <a:ext cx="6662946" cy="8034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70" y="5564042"/>
            <a:ext cx="892053" cy="924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2465859-F1FA-48E0-AA7A-2BE4DEC3F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6815801"/>
            <a:ext cx="9119809" cy="45719"/>
          </a:xfrm>
        </p:spPr>
        <p:txBody>
          <a:bodyPr>
            <a:normAutofit fontScale="25000" lnSpcReduction="20000"/>
          </a:bodyPr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1720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rinio vietos rezervavimo ženklas 3">
            <a:extLst>
              <a:ext uri="{FF2B5EF4-FFF2-40B4-BE49-F238E27FC236}">
                <a16:creationId xmlns:a16="http://schemas.microsoft.com/office/drawing/2014/main" id="{C085FBFF-87ED-4E7B-9606-27062A02A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3018" r="20325" b="7345"/>
          <a:stretch/>
        </p:blipFill>
        <p:spPr>
          <a:xfrm rot="5400000">
            <a:off x="3984934" y="169071"/>
            <a:ext cx="6378181" cy="6622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veikslėlis 5">
            <a:extLst>
              <a:ext uri="{FF2B5EF4-FFF2-40B4-BE49-F238E27FC236}">
                <a16:creationId xmlns:a16="http://schemas.microsoft.com/office/drawing/2014/main" id="{E130CDCE-2615-47EA-BC44-6B3F347A1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163">
            <a:off x="1005452" y="2313298"/>
            <a:ext cx="1808762" cy="1808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598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4" r="21088"/>
          <a:stretch/>
        </p:blipFill>
        <p:spPr>
          <a:xfrm rot="5400000">
            <a:off x="-350986" y="978355"/>
            <a:ext cx="5411755" cy="394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8" r="24354"/>
          <a:stretch/>
        </p:blipFill>
        <p:spPr>
          <a:xfrm rot="5400000">
            <a:off x="6871802" y="1449552"/>
            <a:ext cx="5187820" cy="464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32" y="4170786"/>
            <a:ext cx="1483568" cy="1483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FC6E5F-FF2F-43EB-A257-D1CA9CB19EFD}"/>
              </a:ext>
            </a:extLst>
          </p:cNvPr>
          <p:cNvSpPr txBox="1"/>
          <p:nvPr/>
        </p:nvSpPr>
        <p:spPr>
          <a:xfrm>
            <a:off x="4571496" y="820391"/>
            <a:ext cx="2374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Kočiojo duoną</a:t>
            </a:r>
          </a:p>
        </p:txBody>
      </p:sp>
    </p:spTree>
    <p:extLst>
      <p:ext uri="{BB962C8B-B14F-4D97-AF65-F5344CB8AC3E}">
        <p14:creationId xmlns:p14="http://schemas.microsoft.com/office/powerpoint/2010/main" val="33611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t="29743" r="20136" b="12933"/>
          <a:stretch/>
        </p:blipFill>
        <p:spPr>
          <a:xfrm rot="5070337">
            <a:off x="-589828" y="1223928"/>
            <a:ext cx="5351090" cy="367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8" t="19584" r="22041" b="26901"/>
          <a:stretch/>
        </p:blipFill>
        <p:spPr>
          <a:xfrm rot="5691466">
            <a:off x="7330060" y="1327787"/>
            <a:ext cx="5434570" cy="344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8465" y="1979261"/>
            <a:ext cx="5383763" cy="403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01587D-C7A9-4135-A4A5-381242A22953}"/>
              </a:ext>
            </a:extLst>
          </p:cNvPr>
          <p:cNvSpPr txBox="1"/>
          <p:nvPr/>
        </p:nvSpPr>
        <p:spPr>
          <a:xfrm>
            <a:off x="4171437" y="130625"/>
            <a:ext cx="4114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 duonos spaudė geometrines formas</a:t>
            </a:r>
          </a:p>
        </p:txBody>
      </p:sp>
    </p:spTree>
    <p:extLst>
      <p:ext uri="{BB962C8B-B14F-4D97-AF65-F5344CB8AC3E}">
        <p14:creationId xmlns:p14="http://schemas.microsoft.com/office/powerpoint/2010/main" val="101998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r="7891"/>
          <a:stretch/>
        </p:blipFill>
        <p:spPr>
          <a:xfrm rot="5400000">
            <a:off x="1523519" y="-58611"/>
            <a:ext cx="6264917" cy="6923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aveikslėlis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0" t="48571"/>
          <a:stretch/>
        </p:blipFill>
        <p:spPr>
          <a:xfrm>
            <a:off x="8294815" y="5061487"/>
            <a:ext cx="1166426" cy="1474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46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9" t="13598" r="20408" b="14203"/>
          <a:stretch/>
        </p:blipFill>
        <p:spPr>
          <a:xfrm rot="5641936">
            <a:off x="6020039" y="978639"/>
            <a:ext cx="4506687" cy="4695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5" t="8152" r="15753"/>
          <a:stretch/>
        </p:blipFill>
        <p:spPr>
          <a:xfrm rot="4927131">
            <a:off x="-86819" y="1062276"/>
            <a:ext cx="5371186" cy="4748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aveikslėlis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76" y="4874376"/>
            <a:ext cx="1729681" cy="1729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B81D13-FC9F-4E23-9A2B-7F36B8C733B0}"/>
              </a:ext>
            </a:extLst>
          </p:cNvPr>
          <p:cNvSpPr txBox="1"/>
          <p:nvPr/>
        </p:nvSpPr>
        <p:spPr>
          <a:xfrm>
            <a:off x="4389977" y="852436"/>
            <a:ext cx="1762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Tepė medų</a:t>
            </a:r>
          </a:p>
        </p:txBody>
      </p:sp>
    </p:spTree>
    <p:extLst>
      <p:ext uri="{BB962C8B-B14F-4D97-AF65-F5344CB8AC3E}">
        <p14:creationId xmlns:p14="http://schemas.microsoft.com/office/powerpoint/2010/main" val="52155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4" r="9115"/>
          <a:stretch/>
        </p:blipFill>
        <p:spPr>
          <a:xfrm rot="5400000">
            <a:off x="3795011" y="-407997"/>
            <a:ext cx="6107316" cy="7539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veikslėli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375">
            <a:off x="1049484" y="4600100"/>
            <a:ext cx="1806066" cy="1806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313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3413891" y="1246359"/>
            <a:ext cx="3495512" cy="1246198"/>
          </a:xfrm>
        </p:spPr>
        <p:txBody>
          <a:bodyPr>
            <a:noAutofit/>
          </a:bodyPr>
          <a:lstStyle/>
          <a:p>
            <a:r>
              <a:rPr lang="lt-LT" sz="6000" b="1" i="1" dirty="0">
                <a:solidFill>
                  <a:srgbClr val="00B0F0"/>
                </a:solidFill>
                <a:latin typeface="Monotype Corsiva" panose="03010101010201010101" pitchFamily="66" charset="0"/>
              </a:rPr>
              <a:t>Tikslas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885823" y="2914649"/>
            <a:ext cx="9486901" cy="15144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lt-LT" sz="3600" i="1" dirty="0" smtClean="0">
                <a:latin typeface="Monotype Corsiva" panose="03010101010201010101" pitchFamily="66" charset="0"/>
                <a:ea typeface="SimSun-ExtG" panose="02010609060101010101" pitchFamily="49" charset="-122"/>
              </a:rPr>
              <a:t>      </a:t>
            </a:r>
            <a:r>
              <a:rPr lang="lt-LT" sz="3600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SimSun-ExtG" panose="02010609060101010101" pitchFamily="49" charset="-122"/>
              </a:rPr>
              <a:t>Susipažins </a:t>
            </a:r>
            <a:r>
              <a:rPr lang="lt-LT" sz="3600" i="1" dirty="0">
                <a:solidFill>
                  <a:schemeClr val="tx1"/>
                </a:solidFill>
                <a:latin typeface="Monotype Corsiva" panose="03010101010201010101" pitchFamily="66" charset="0"/>
                <a:ea typeface="SimSun-ExtG" panose="02010609060101010101" pitchFamily="49" charset="-122"/>
              </a:rPr>
              <a:t>su bičių </a:t>
            </a:r>
            <a:r>
              <a:rPr lang="lt-LT" sz="3600" i="1" dirty="0" smtClean="0">
                <a:solidFill>
                  <a:schemeClr val="tx1"/>
                </a:solidFill>
                <a:latin typeface="Monotype Corsiva" panose="03010101010201010101" pitchFamily="66" charset="0"/>
                <a:ea typeface="SimSun-ExtG" panose="02010609060101010101" pitchFamily="49" charset="-122"/>
              </a:rPr>
              <a:t>gyvenimu – jų vaidmeniu avilyje, darbų pasiskirstymu, nektaro rinkimu ir medaus         gamyba.</a:t>
            </a:r>
            <a:endParaRPr lang="lt-LT" sz="3600" i="1" dirty="0">
              <a:solidFill>
                <a:schemeClr val="tx1"/>
              </a:solidFill>
              <a:latin typeface="Monotype Corsiva" panose="03010101010201010101" pitchFamily="66" charset="0"/>
              <a:ea typeface="SimSun-ExtG" panose="02010609060101010101" pitchFamily="49" charset="-122"/>
            </a:endParaRPr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563">
            <a:off x="353684" y="382772"/>
            <a:ext cx="2444439" cy="244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9" t="2960" r="6914" b="7354"/>
          <a:stretch/>
        </p:blipFill>
        <p:spPr>
          <a:xfrm rot="228102">
            <a:off x="3586561" y="4351559"/>
            <a:ext cx="1632574" cy="1817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55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" t="1088" r="20136" b="-1088"/>
          <a:stretch/>
        </p:blipFill>
        <p:spPr>
          <a:xfrm rot="5400000">
            <a:off x="158426" y="117617"/>
            <a:ext cx="5001208" cy="5038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9" t="14286" r="8912" b="14966"/>
          <a:stretch/>
        </p:blipFill>
        <p:spPr>
          <a:xfrm>
            <a:off x="5315541" y="2184125"/>
            <a:ext cx="6730279" cy="4468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aveikslėlis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5713" r="5693" b="10340"/>
          <a:stretch/>
        </p:blipFill>
        <p:spPr>
          <a:xfrm rot="297387">
            <a:off x="5897835" y="599178"/>
            <a:ext cx="970505" cy="89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aveikslėlis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5713" r="5693" b="10340"/>
          <a:stretch/>
        </p:blipFill>
        <p:spPr>
          <a:xfrm rot="21160942">
            <a:off x="3384188" y="5437195"/>
            <a:ext cx="1232367" cy="1141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5BBFBA-43BC-4B2B-828A-84D92AD6BB13}"/>
              </a:ext>
            </a:extLst>
          </p:cNvPr>
          <p:cNvSpPr txBox="1"/>
          <p:nvPr/>
        </p:nvSpPr>
        <p:spPr>
          <a:xfrm>
            <a:off x="7588071" y="1181340"/>
            <a:ext cx="2617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Ragavo</a:t>
            </a:r>
          </a:p>
        </p:txBody>
      </p:sp>
    </p:spTree>
    <p:extLst>
      <p:ext uri="{BB962C8B-B14F-4D97-AF65-F5344CB8AC3E}">
        <p14:creationId xmlns:p14="http://schemas.microsoft.com/office/powerpoint/2010/main" val="378450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9"/>
          <a:stretch/>
        </p:blipFill>
        <p:spPr>
          <a:xfrm>
            <a:off x="4473457" y="0"/>
            <a:ext cx="5776412" cy="6776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68" y="2487386"/>
            <a:ext cx="1135222" cy="1135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05E6E4-5469-4B32-A05E-13090154F40F}"/>
              </a:ext>
            </a:extLst>
          </p:cNvPr>
          <p:cNvSpPr txBox="1"/>
          <p:nvPr/>
        </p:nvSpPr>
        <p:spPr>
          <a:xfrm>
            <a:off x="1055514" y="1424217"/>
            <a:ext cx="3417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Gamino m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akaronų korius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5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5" b="27324"/>
          <a:stretch/>
        </p:blipFill>
        <p:spPr>
          <a:xfrm>
            <a:off x="518361" y="517894"/>
            <a:ext cx="4462616" cy="564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24" y="590878"/>
            <a:ext cx="4177897" cy="5570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72" y="4750346"/>
            <a:ext cx="1338656" cy="1338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13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0" b="12953"/>
          <a:stretch/>
        </p:blipFill>
        <p:spPr>
          <a:xfrm rot="10800000">
            <a:off x="152768" y="566759"/>
            <a:ext cx="11867882" cy="5628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973">
            <a:off x="434795" y="4489906"/>
            <a:ext cx="1737741" cy="173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618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75063" y="631566"/>
            <a:ext cx="5149876" cy="1223360"/>
          </a:xfrm>
        </p:spPr>
        <p:txBody>
          <a:bodyPr>
            <a:noAutofit/>
          </a:bodyPr>
          <a:lstStyle/>
          <a:p>
            <a:pPr algn="ctr"/>
            <a:r>
              <a:rPr lang="lt-LT" sz="6000" b="1" dirty="0">
                <a:solidFill>
                  <a:srgbClr val="00B0F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Uždaviniai</a:t>
            </a:r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31222" y="1744824"/>
            <a:ext cx="10798193" cy="492656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lt-LT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Sužinos, </a:t>
            </a:r>
            <a:r>
              <a:rPr lang="lt-LT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kokią naudą </a:t>
            </a:r>
            <a:r>
              <a:rPr lang="lt-LT" sz="3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bitės teikia gamtai </a:t>
            </a:r>
            <a:r>
              <a:rPr lang="lt-LT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ir žmogui.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t-LT" sz="3200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Susipažins su bičių gyvenimo būdu ir  veikla (ką </a:t>
            </a:r>
            <a:r>
              <a:rPr lang="lt-LT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veikia </a:t>
            </a:r>
            <a:r>
              <a:rPr lang="lt-LT" sz="3200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bitės, kaip renka nektarą, gamina medų).</a:t>
            </a:r>
            <a:endParaRPr lang="lt-LT" sz="3200" i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t-LT" sz="3200" i="1" dirty="0">
                <a:solidFill>
                  <a:schemeClr val="tx1"/>
                </a:solidFill>
                <a:latin typeface="Monotype Corsiva" panose="03010101010201010101" pitchFamily="66" charset="0"/>
              </a:rPr>
              <a:t>Degustuos </a:t>
            </a:r>
            <a:r>
              <a:rPr lang="lt-LT" sz="3200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medų, mokysis atpažinti skonio, spalvos, spalvos, kvapo skirtumus. </a:t>
            </a:r>
            <a:endParaRPr lang="lt-LT" sz="3200" i="1" dirty="0">
              <a:solidFill>
                <a:schemeClr val="tx1"/>
              </a:solidFill>
              <a:latin typeface="Monotype Corsiva" panose="03010101010201010101" pitchFamily="66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t-LT" sz="3200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Atpažins ir įvardins geometrines figūras.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t-LT" sz="3200" i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Ugdysis pagarbą gamtai ir supratimą apie bičių reikšmę aplinkos išsaugojimui.</a:t>
            </a:r>
            <a:endParaRPr lang="lt-LT" sz="3200" i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621">
            <a:off x="8534103" y="615982"/>
            <a:ext cx="1701100" cy="170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40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4" b="47484"/>
          <a:stretch/>
        </p:blipFill>
        <p:spPr>
          <a:xfrm rot="398644">
            <a:off x="6762839" y="4323092"/>
            <a:ext cx="1303593" cy="1909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aveikslėlis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 t="6095" r="14095" b="4763"/>
          <a:stretch/>
        </p:blipFill>
        <p:spPr>
          <a:xfrm rot="5203151">
            <a:off x="76509" y="400771"/>
            <a:ext cx="6461761" cy="6113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29C3CA-1FD7-41AF-A431-6C241BC0B09A}"/>
              </a:ext>
            </a:extLst>
          </p:cNvPr>
          <p:cNvSpPr txBox="1"/>
          <p:nvPr/>
        </p:nvSpPr>
        <p:spPr>
          <a:xfrm>
            <a:off x="6124575" y="1142810"/>
            <a:ext cx="51468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Vaikai susipažino su 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knygele apie bites, aviliu kieme 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jame esančiomis bitininkams reikalingomis priemonėmis.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1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" b="34857"/>
          <a:stretch/>
        </p:blipFill>
        <p:spPr>
          <a:xfrm rot="205268">
            <a:off x="4198073" y="808792"/>
            <a:ext cx="7367409" cy="5245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t="7211" r="5828" b="11700"/>
          <a:stretch/>
        </p:blipFill>
        <p:spPr>
          <a:xfrm rot="383938">
            <a:off x="718566" y="4915116"/>
            <a:ext cx="1987003" cy="1741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891FA3-05CB-4B72-93A7-7D503776532A}"/>
              </a:ext>
            </a:extLst>
          </p:cNvPr>
          <p:cNvSpPr txBox="1"/>
          <p:nvPr/>
        </p:nvSpPr>
        <p:spPr>
          <a:xfrm>
            <a:off x="276225" y="1362730"/>
            <a:ext cx="3771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Kūrybinis darbas iš burbulinės plėvelės 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lt-L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koriai</a:t>
            </a:r>
            <a:endParaRPr lang="lt-L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8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038">
            <a:off x="-379207" y="1138618"/>
            <a:ext cx="6036421" cy="4527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aveikslėlis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44025">
            <a:off x="6450433" y="1147077"/>
            <a:ext cx="6013868" cy="4510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0" t="49660"/>
          <a:stretch/>
        </p:blipFill>
        <p:spPr>
          <a:xfrm>
            <a:off x="5518125" y="4641240"/>
            <a:ext cx="1236336" cy="147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858562-C829-400D-9A6F-A35CB830E8A7}"/>
              </a:ext>
            </a:extLst>
          </p:cNvPr>
          <p:cNvSpPr txBox="1"/>
          <p:nvPr/>
        </p:nvSpPr>
        <p:spPr>
          <a:xfrm>
            <a:off x="4811347" y="647696"/>
            <a:ext cx="22892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Spalvino 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korius –  lavino smulkiąją motoriką ir kūrybiškumą.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0685">
            <a:off x="-177009" y="1192631"/>
            <a:ext cx="5796026" cy="4359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0164">
            <a:off x="6111096" y="1215809"/>
            <a:ext cx="5753990" cy="435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60" y="5075960"/>
            <a:ext cx="1313999" cy="136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696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0192">
            <a:off x="5968528" y="989390"/>
            <a:ext cx="6203879" cy="4824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09672">
            <a:off x="-372164" y="1144539"/>
            <a:ext cx="6018482" cy="4513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" t="3793" r="56865" b="7483"/>
          <a:stretch/>
        </p:blipFill>
        <p:spPr>
          <a:xfrm>
            <a:off x="5324584" y="5251577"/>
            <a:ext cx="896075" cy="1126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4A0335-8ABE-4A9B-8793-774DEBE3ECB7}"/>
              </a:ext>
            </a:extLst>
          </p:cNvPr>
          <p:cNvSpPr txBox="1"/>
          <p:nvPr/>
        </p:nvSpPr>
        <p:spPr>
          <a:xfrm>
            <a:off x="4730620" y="212177"/>
            <a:ext cx="22596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Vaikai atliko kūrybinį darbą – </a:t>
            </a:r>
            <a:r>
              <a:rPr lang="lt-LT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pagamino bitutes.</a:t>
            </a:r>
            <a:endParaRPr lang="lt-L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r="22857"/>
          <a:stretch/>
        </p:blipFill>
        <p:spPr>
          <a:xfrm rot="5400000">
            <a:off x="1145666" y="-248852"/>
            <a:ext cx="5675070" cy="737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aveikslėlis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7" b="3537"/>
          <a:stretch/>
        </p:blipFill>
        <p:spPr>
          <a:xfrm>
            <a:off x="7759349" y="4672584"/>
            <a:ext cx="1421973" cy="1327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A29F23-A401-4CA5-8CC0-07CD79660292}"/>
              </a:ext>
            </a:extLst>
          </p:cNvPr>
          <p:cNvSpPr txBox="1"/>
          <p:nvPr/>
        </p:nvSpPr>
        <p:spPr>
          <a:xfrm>
            <a:off x="7670006" y="3341238"/>
            <a:ext cx="293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Žaidimai su </a:t>
            </a:r>
            <a:r>
              <a:rPr lang="lt-LT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bitučių personažais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5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aunota">
  <a:themeElements>
    <a:clrScheme name="Briauno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Briauno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auno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590</TotalTime>
  <Words>158</Words>
  <Application>Microsoft Office PowerPoint</Application>
  <PresentationFormat>Plačiaekranė</PresentationFormat>
  <Paragraphs>22</Paragraphs>
  <Slides>23</Slides>
  <Notes>2</Notes>
  <HiddenSlides>0</HiddenSlides>
  <MMClips>0</MMClips>
  <ScaleCrop>false</ScaleCrop>
  <HeadingPairs>
    <vt:vector size="6" baseType="variant">
      <vt:variant>
        <vt:lpstr>Naudojami šriftai</vt:lpstr>
      </vt:variant>
      <vt:variant>
        <vt:i4>8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23</vt:i4>
      </vt:variant>
    </vt:vector>
  </HeadingPairs>
  <TitlesOfParts>
    <vt:vector size="32" baseType="lpstr">
      <vt:lpstr>SimSun-ExtG</vt:lpstr>
      <vt:lpstr>Arial</vt:lpstr>
      <vt:lpstr>Calibri</vt:lpstr>
      <vt:lpstr>Monotype Corsiva</vt:lpstr>
      <vt:lpstr>Times New Roman</vt:lpstr>
      <vt:lpstr>Trebuchet MS</vt:lpstr>
      <vt:lpstr>Wingdings</vt:lpstr>
      <vt:lpstr>Wingdings 3</vt:lpstr>
      <vt:lpstr>Briaunota</vt:lpstr>
      <vt:lpstr>Žaismė ir atradimai „Bitučių žadinimas“                             Vyr. mokytoja  Marijona Gečienė</vt:lpstr>
      <vt:lpstr>Tikslas</vt:lpstr>
      <vt:lpstr>Uždaviniai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Lenovo</dc:creator>
  <cp:lastModifiedBy>Lenovo</cp:lastModifiedBy>
  <cp:revision>64</cp:revision>
  <dcterms:created xsi:type="dcterms:W3CDTF">2025-04-11T08:08:23Z</dcterms:created>
  <dcterms:modified xsi:type="dcterms:W3CDTF">2025-08-18T19:20:03Z</dcterms:modified>
</cp:coreProperties>
</file>